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5" d="100"/>
          <a:sy n="55" d="100"/>
        </p:scale>
        <p:origin x="-1722"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607537-3962-46B6-A290-8D1D4DD6FBED}"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07537-3962-46B6-A290-8D1D4DD6FBED}"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07537-3962-46B6-A290-8D1D4DD6FBED}"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07537-3962-46B6-A290-8D1D4DD6FBED}"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07537-3962-46B6-A290-8D1D4DD6FBED}"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607537-3962-46B6-A290-8D1D4DD6FBED}"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607537-3962-46B6-A290-8D1D4DD6FBED}"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07537-3962-46B6-A290-8D1D4DD6FBED}"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07537-3962-46B6-A290-8D1D4DD6FBED}"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07537-3962-46B6-A290-8D1D4DD6FBED}"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07537-3962-46B6-A290-8D1D4DD6FBED}"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31746-BB7B-41B4-B8E5-7E2A4DF36B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07537-3962-46B6-A290-8D1D4DD6FBED}" type="datetimeFigureOut">
              <a:rPr lang="en-US" smtClean="0"/>
              <a:pPr/>
              <a:t>8/27/2020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31746-BB7B-41B4-B8E5-7E2A4DF36B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stabbed while attempting to save uncle from attacker ..."/>
          <p:cNvPicPr>
            <a:picLocks noChangeAspect="1" noChangeArrowheads="1"/>
          </p:cNvPicPr>
          <p:nvPr/>
        </p:nvPicPr>
        <p:blipFill>
          <a:blip r:embed="rId2"/>
          <a:srcRect/>
          <a:stretch>
            <a:fillRect/>
          </a:stretch>
        </p:blipFill>
        <p:spPr bwMode="auto">
          <a:xfrm>
            <a:off x="0" y="762000"/>
            <a:ext cx="9201150" cy="5257800"/>
          </a:xfrm>
          <a:prstGeom prst="rect">
            <a:avLst/>
          </a:prstGeom>
          <a:noFill/>
        </p:spPr>
      </p:pic>
      <p:sp>
        <p:nvSpPr>
          <p:cNvPr id="2" name="Title 1"/>
          <p:cNvSpPr>
            <a:spLocks noGrp="1"/>
          </p:cNvSpPr>
          <p:nvPr>
            <p:ph type="ctrTitle"/>
          </p:nvPr>
        </p:nvSpPr>
        <p:spPr>
          <a:xfrm>
            <a:off x="1371600" y="762000"/>
            <a:ext cx="7772400" cy="1470025"/>
          </a:xfrm>
        </p:spPr>
        <p:txBody>
          <a:bodyPr>
            <a:normAutofit/>
          </a:bodyPr>
          <a:lstStyle/>
          <a:p>
            <a:r>
              <a:rPr lang="en-US" sz="5400" b="1" dirty="0" smtClean="0">
                <a:solidFill>
                  <a:schemeClr val="bg1"/>
                </a:solidFill>
              </a:rPr>
              <a:t>MASS MEDIA LAWS</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ACT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The Copyright Act, 1957 governs the subject of copyright law in India.</a:t>
            </a:r>
          </a:p>
          <a:p>
            <a:r>
              <a:rPr lang="en-US" dirty="0" smtClean="0"/>
              <a:t>The Act is applicable from 21 January 1958</a:t>
            </a:r>
          </a:p>
          <a:p>
            <a:r>
              <a:rPr lang="en-US" dirty="0" smtClean="0"/>
              <a:t>The history of copyright law in India can be traced back to its colonial era under the British Empire</a:t>
            </a:r>
          </a:p>
          <a:p>
            <a:r>
              <a:rPr lang="en-US" dirty="0" smtClean="0"/>
              <a:t>The Copyright Act 1957 was the first post-independence copyright legislation in India and the law has been amended six times since 1957</a:t>
            </a:r>
          </a:p>
          <a:p>
            <a:r>
              <a:rPr lang="en-US" dirty="0" smtClean="0"/>
              <a:t>The most recent amendment was in the year 2012, through the Copyright (Amendment) Act 2012.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r>
              <a:rPr lang="en-US" dirty="0" smtClean="0"/>
              <a:t>Prior to 21 January 1958, The Copyright act 1914 was applicable in India and still applicable for works created prior to 21 January 1958 </a:t>
            </a:r>
          </a:p>
          <a:p>
            <a:r>
              <a:rPr lang="en-US" dirty="0" smtClean="0"/>
              <a:t>According to this act the period of copyright for photographs was fifty years from the time it was first published </a:t>
            </a:r>
          </a:p>
          <a:p>
            <a:r>
              <a:rPr lang="en-US" dirty="0" smtClean="0"/>
              <a:t>For photographs published before 21 January 1958 in India the period of copyright is does 50 years as for them the old act is applicable</a:t>
            </a:r>
          </a:p>
          <a:p>
            <a:r>
              <a:rPr lang="en-US" dirty="0" smtClean="0"/>
              <a:t>Films are governed separately by the Indian cinematographic act 1952</a:t>
            </a:r>
          </a:p>
          <a:p>
            <a:pPr>
              <a:buNone/>
            </a:pPr>
            <a:r>
              <a:rPr lang="en-US" dirty="0" smtClean="0"/>
              <a:t/>
            </a:r>
            <a:br>
              <a:rPr lang="en-US"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Definition of copyright</a:t>
            </a:r>
            <a:endParaRPr lang="en-US" dirty="0"/>
          </a:p>
        </p:txBody>
      </p:sp>
      <p:sp>
        <p:nvSpPr>
          <p:cNvPr id="3" name="Content Placeholder 2"/>
          <p:cNvSpPr>
            <a:spLocks noGrp="1"/>
          </p:cNvSpPr>
          <p:nvPr>
            <p:ph idx="1"/>
          </p:nvPr>
        </p:nvSpPr>
        <p:spPr>
          <a:xfrm>
            <a:off x="533400" y="914400"/>
            <a:ext cx="8153400" cy="5791200"/>
          </a:xfrm>
        </p:spPr>
        <p:txBody>
          <a:bodyPr>
            <a:noAutofit/>
          </a:bodyPr>
          <a:lstStyle/>
          <a:p>
            <a:r>
              <a:rPr lang="en-US" sz="2400" dirty="0" smtClean="0"/>
              <a:t>Copyright is a bundle of rights given by the law to the creators of literary, dramatic, musical and artistic works and the producers of cinematograph films and sound recordings</a:t>
            </a:r>
          </a:p>
          <a:p>
            <a:r>
              <a:rPr lang="en-US" sz="2400" dirty="0" smtClean="0"/>
              <a:t>the rights provided under the copyright law includes the rights of reproduction of the work and translation of the work</a:t>
            </a:r>
          </a:p>
          <a:p>
            <a:r>
              <a:rPr lang="en-US" sz="2400" dirty="0" smtClean="0"/>
              <a:t>the scope and duration of protection provided under copyright law varies with the nature of the protected 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229600" cy="4525963"/>
          </a:xfrm>
        </p:spPr>
        <p:txBody>
          <a:bodyPr>
            <a:normAutofit fontScale="92500" lnSpcReduction="20000"/>
          </a:bodyPr>
          <a:lstStyle/>
          <a:p>
            <a:r>
              <a:rPr lang="en-US" dirty="0" smtClean="0"/>
              <a:t>Duration of copyright protection for literary dramatic musical and artistic work is lifetime of the authors plus 60 years from the beginning of the calendar year next following the year in which author dies</a:t>
            </a:r>
          </a:p>
          <a:p>
            <a:r>
              <a:rPr lang="en-US" dirty="0" smtClean="0"/>
              <a:t>For cinematograph films, sound records, government work, public undertakings, international agencies the duration of copyright protection is until 60 years from the beginning of the calendar years next following the year in which the work is first published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Ownership of copyright under the copyright act 1957</a:t>
            </a:r>
            <a:endParaRPr lang="en-US" dirty="0"/>
          </a:p>
        </p:txBody>
      </p:sp>
      <p:sp>
        <p:nvSpPr>
          <p:cNvPr id="3" name="Content Placeholder 2"/>
          <p:cNvSpPr>
            <a:spLocks noGrp="1"/>
          </p:cNvSpPr>
          <p:nvPr>
            <p:ph idx="1"/>
          </p:nvPr>
        </p:nvSpPr>
        <p:spPr/>
        <p:txBody>
          <a:bodyPr/>
          <a:lstStyle/>
          <a:p>
            <a:r>
              <a:rPr lang="en-US" dirty="0" smtClean="0"/>
              <a:t>The author of a work is generally considered as the first owner of the copyright under the copyright act 1957</a:t>
            </a:r>
          </a:p>
          <a:p>
            <a:r>
              <a:rPr lang="en-US" dirty="0" smtClean="0"/>
              <a:t>However the works made in the course of an author's employment under a contract of service or apprenticeship the employer is considered as the first owner of copyright in absence of any agreement to the contrary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Exceptions to copyright infringement in India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copyright act 1957 exempt certain acts from the ambit of copyright infringement</a:t>
            </a:r>
          </a:p>
          <a:p>
            <a:r>
              <a:rPr lang="en-US" dirty="0" smtClean="0"/>
              <a:t>While many people tend to use the term fair use to denote copyright exceptions in India, it is factually wrong usage. While the US and certain other countries follow the broad fair use exception, India follows a different approach towards copyright exceptions</a:t>
            </a:r>
          </a:p>
          <a:p>
            <a:r>
              <a:rPr lang="en-US" dirty="0" smtClean="0"/>
              <a:t>India follows a hybrid approach that allows</a:t>
            </a:r>
          </a:p>
          <a:p>
            <a:pPr>
              <a:buNone/>
            </a:pPr>
            <a:r>
              <a:rPr lang="en-US" dirty="0" smtClean="0"/>
              <a:t>1  fair dealing with any copyrighted work for certain specifically mentioned purposes and </a:t>
            </a:r>
          </a:p>
          <a:p>
            <a:pPr>
              <a:buNone/>
            </a:pPr>
            <a:r>
              <a:rPr lang="en-US" dirty="0" smtClean="0"/>
              <a:t>2  certain specific activities enumerated in the statute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r>
              <a:rPr lang="en-US" dirty="0" smtClean="0"/>
              <a:t>While the fair use approach followed in the US can be applied for any kind of uses the fair dealing approach followed in India is clearly limited towards the purposes of</a:t>
            </a:r>
          </a:p>
          <a:p>
            <a:pPr>
              <a:buNone/>
            </a:pPr>
            <a:r>
              <a:rPr lang="en-US" dirty="0" smtClean="0"/>
              <a:t>1 private or personal use including research and</a:t>
            </a:r>
          </a:p>
          <a:p>
            <a:pPr>
              <a:buNone/>
            </a:pPr>
            <a:r>
              <a:rPr lang="en-US" dirty="0" smtClean="0"/>
              <a:t>   education</a:t>
            </a:r>
          </a:p>
          <a:p>
            <a:pPr>
              <a:buNone/>
            </a:pPr>
            <a:r>
              <a:rPr lang="en-US" dirty="0" smtClean="0"/>
              <a:t>2 criticism or review</a:t>
            </a:r>
          </a:p>
          <a:p>
            <a:pPr>
              <a:buNone/>
            </a:pPr>
            <a:r>
              <a:rPr lang="en-US" dirty="0" smtClean="0"/>
              <a:t>3 reporting of current events and current affairs including the reporting of a lecture delivered in public</a:t>
            </a:r>
            <a:br>
              <a:rPr lang="en-US" dirty="0" smtClean="0"/>
            </a:br>
            <a:endParaRPr lang="en-US" dirty="0" smtClean="0"/>
          </a:p>
          <a:p>
            <a:r>
              <a:rPr lang="en-US" dirty="0" smtClean="0"/>
              <a:t>The concept of fair dealing has not been defined anywhere in the copyright act 1957 the concept of fair deal has been discussed in different </a:t>
            </a:r>
            <a:r>
              <a:rPr lang="en-US" dirty="0" err="1" smtClean="0"/>
              <a:t>judgements</a:t>
            </a:r>
            <a:r>
              <a:rPr lang="en-US" dirty="0" smtClean="0"/>
              <a:t> </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PIRACY</a:t>
            </a:r>
            <a:endParaRPr lang="en-US" dirty="0"/>
          </a:p>
        </p:txBody>
      </p:sp>
      <p:sp>
        <p:nvSpPr>
          <p:cNvPr id="3" name="Content Placeholder 2"/>
          <p:cNvSpPr>
            <a:spLocks noGrp="1"/>
          </p:cNvSpPr>
          <p:nvPr>
            <p:ph idx="1"/>
          </p:nvPr>
        </p:nvSpPr>
        <p:spPr/>
        <p:txBody>
          <a:bodyPr/>
          <a:lstStyle/>
          <a:p>
            <a:r>
              <a:rPr lang="en-US" dirty="0" smtClean="0"/>
              <a:t>Online piracy is the term to elucidate the illegal act of duplication of license or copyright material from internet</a:t>
            </a:r>
          </a:p>
          <a:p>
            <a:r>
              <a:rPr lang="en-US" dirty="0" smtClean="0"/>
              <a:t>There are three main piracy context – </a:t>
            </a:r>
            <a:r>
              <a:rPr lang="en-US" dirty="0" err="1" smtClean="0"/>
              <a:t>music,movie</a:t>
            </a:r>
            <a:r>
              <a:rPr lang="en-US" dirty="0" smtClean="0"/>
              <a:t> and software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of 2012</a:t>
            </a:r>
            <a:endParaRPr lang="en-US" dirty="0"/>
          </a:p>
        </p:txBody>
      </p:sp>
      <p:sp>
        <p:nvSpPr>
          <p:cNvPr id="3" name="Content Placeholder 2"/>
          <p:cNvSpPr>
            <a:spLocks noGrp="1"/>
          </p:cNvSpPr>
          <p:nvPr>
            <p:ph idx="1"/>
          </p:nvPr>
        </p:nvSpPr>
        <p:spPr/>
        <p:txBody>
          <a:bodyPr>
            <a:normAutofit fontScale="92500"/>
          </a:bodyPr>
          <a:lstStyle/>
          <a:p>
            <a:r>
              <a:rPr lang="en-US" dirty="0" smtClean="0"/>
              <a:t>In 2012 the Central government added two digital rights management provision (DRM)</a:t>
            </a:r>
          </a:p>
          <a:p>
            <a:r>
              <a:rPr lang="en-US" dirty="0" smtClean="0"/>
              <a:t>The main objective of this amendment was to curb digital piracy and to facilitate the membership of India in WIPO(World Intellectual Property Organization) copyright treaty and the WIPO performers and phonograms Treaty</a:t>
            </a:r>
          </a:p>
          <a:p>
            <a:r>
              <a:rPr lang="en-US" dirty="0" smtClean="0"/>
              <a:t>These amendments were incorporated in the copyright act as a section 65a and 65b</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65A</a:t>
            </a:r>
            <a:endParaRPr lang="en-US" dirty="0"/>
          </a:p>
        </p:txBody>
      </p:sp>
      <p:sp>
        <p:nvSpPr>
          <p:cNvPr id="3" name="Content Placeholder 2"/>
          <p:cNvSpPr>
            <a:spLocks noGrp="1"/>
          </p:cNvSpPr>
          <p:nvPr>
            <p:ph idx="1"/>
          </p:nvPr>
        </p:nvSpPr>
        <p:spPr/>
        <p:txBody>
          <a:bodyPr>
            <a:normAutofit fontScale="92500"/>
          </a:bodyPr>
          <a:lstStyle/>
          <a:p>
            <a:r>
              <a:rPr lang="en-US" dirty="0" smtClean="0"/>
              <a:t>This section protects the technological protection measures used by copyright holders to protect their work from being pirated </a:t>
            </a:r>
          </a:p>
          <a:p>
            <a:r>
              <a:rPr lang="en-US" dirty="0" smtClean="0"/>
              <a:t>The section says that in case a person circumvent the copyright of the protected work with the intention of infringing the right of the owner then that person would be punishable with imprisonment up to two years and shall also be liable for fine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text Determines if the Statement is Defamatory - Traverse Legal ..."/>
          <p:cNvPicPr>
            <a:picLocks noChangeAspect="1" noChangeArrowheads="1"/>
          </p:cNvPicPr>
          <p:nvPr/>
        </p:nvPicPr>
        <p:blipFill>
          <a:blip r:embed="rId2"/>
          <a:srcRect/>
          <a:stretch>
            <a:fillRect/>
          </a:stretch>
        </p:blipFill>
        <p:spPr bwMode="auto">
          <a:xfrm>
            <a:off x="1219200" y="0"/>
            <a:ext cx="6781800" cy="6781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65B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section makes removal of rights management information without </a:t>
            </a:r>
            <a:r>
              <a:rPr lang="en-US" dirty="0" err="1" smtClean="0"/>
              <a:t>authorisation</a:t>
            </a:r>
            <a:r>
              <a:rPr lang="en-US" dirty="0" smtClean="0"/>
              <a:t> a criminal offence</a:t>
            </a:r>
          </a:p>
          <a:p>
            <a:r>
              <a:rPr lang="en-US" dirty="0" smtClean="0"/>
              <a:t>Any person who sells, distributes, imports, broadcast or communicate to the public, copies of any work or performance without authority, knowing that the rights management information has been removed or altered without authority is punishable under this section</a:t>
            </a:r>
          </a:p>
          <a:p>
            <a:r>
              <a:rPr lang="en-US" dirty="0" smtClean="0"/>
              <a:t>Punishment of maximum 2 years is prescribed by the act this could be with or without fine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Doe Orders</a:t>
            </a:r>
            <a:endParaRPr lang="en-US" dirty="0"/>
          </a:p>
        </p:txBody>
      </p:sp>
      <p:sp>
        <p:nvSpPr>
          <p:cNvPr id="3" name="Content Placeholder 2"/>
          <p:cNvSpPr>
            <a:spLocks noGrp="1"/>
          </p:cNvSpPr>
          <p:nvPr>
            <p:ph idx="1"/>
          </p:nvPr>
        </p:nvSpPr>
        <p:spPr>
          <a:xfrm>
            <a:off x="457200" y="1371600"/>
            <a:ext cx="8229600" cy="5943600"/>
          </a:xfrm>
        </p:spPr>
        <p:txBody>
          <a:bodyPr>
            <a:normAutofit fontScale="77500" lnSpcReduction="20000"/>
          </a:bodyPr>
          <a:lstStyle/>
          <a:p>
            <a:r>
              <a:rPr lang="en-US" dirty="0" smtClean="0"/>
              <a:t>The Indian judiciary has recently adopted a new concept of John doe orders</a:t>
            </a:r>
          </a:p>
          <a:p>
            <a:r>
              <a:rPr lang="en-US" dirty="0" smtClean="0"/>
              <a:t>this refers to orders where the identities of defendants are unknown at the time of filing of the petition and the order identify the defendants only by way of some description</a:t>
            </a:r>
          </a:p>
          <a:p>
            <a:r>
              <a:rPr lang="en-US" dirty="0" smtClean="0"/>
              <a:t>The producers in the Indian film industry make extensive use of this form of judicial intervention against online piracy by filing such applications before the release of new movies</a:t>
            </a:r>
          </a:p>
          <a:p>
            <a:r>
              <a:rPr lang="en-US" dirty="0" smtClean="0"/>
              <a:t>the movie makers can make use of such orders to block the whole website that is suspected to provide an </a:t>
            </a:r>
            <a:r>
              <a:rPr lang="en-US" dirty="0" err="1" smtClean="0"/>
              <a:t>authorised</a:t>
            </a:r>
            <a:r>
              <a:rPr lang="en-US" dirty="0" smtClean="0"/>
              <a:t> online access</a:t>
            </a:r>
          </a:p>
          <a:p>
            <a:r>
              <a:rPr lang="en-US" dirty="0" smtClean="0"/>
              <a:t>these order should be granted only after careful scrutiny of all the circumstances</a:t>
            </a:r>
          </a:p>
          <a:p>
            <a:r>
              <a:rPr lang="en-US" dirty="0" smtClean="0"/>
              <a:t> Indian judiciary has in the recent past </a:t>
            </a:r>
            <a:r>
              <a:rPr lang="en-US" dirty="0" err="1" smtClean="0"/>
              <a:t>past</a:t>
            </a:r>
            <a:r>
              <a:rPr lang="en-US" dirty="0" smtClean="0"/>
              <a:t> these orders at an alarming rate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RTI Main-1566539358.jpg"/>
          <p:cNvPicPr>
            <a:picLocks noGrp="1" noChangeAspect="1" noChangeArrowheads="1"/>
          </p:cNvPicPr>
          <p:nvPr>
            <p:ph idx="1"/>
          </p:nvPr>
        </p:nvPicPr>
        <p:blipFill>
          <a:blip r:embed="rId2"/>
          <a:srcRect/>
          <a:stretch>
            <a:fillRect/>
          </a:stretch>
        </p:blipFill>
        <p:spPr bwMode="auto">
          <a:xfrm>
            <a:off x="457200" y="1880791"/>
            <a:ext cx="8229600" cy="396478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fontScale="85000" lnSpcReduction="10000"/>
          </a:bodyPr>
          <a:lstStyle/>
          <a:p>
            <a:r>
              <a:rPr lang="en-US" dirty="0" smtClean="0"/>
              <a:t>The act aims at </a:t>
            </a:r>
            <a:r>
              <a:rPr lang="en-US" dirty="0" smtClean="0"/>
              <a:t>containing corruption and holding the government </a:t>
            </a:r>
            <a:r>
              <a:rPr lang="en-US" dirty="0" smtClean="0"/>
              <a:t>and their </a:t>
            </a:r>
            <a:r>
              <a:rPr lang="en-US" dirty="0" smtClean="0"/>
              <a:t>instrumentalities accountable to the governed by providing access to </a:t>
            </a:r>
            <a:r>
              <a:rPr lang="en-US" dirty="0" smtClean="0"/>
              <a:t>information</a:t>
            </a:r>
          </a:p>
          <a:p>
            <a:r>
              <a:rPr lang="en-US" dirty="0" smtClean="0"/>
              <a:t>The </a:t>
            </a:r>
            <a:r>
              <a:rPr lang="en-US" dirty="0" smtClean="0"/>
              <a:t>act extends to whole of India except the state of Jammu and Kashmir</a:t>
            </a:r>
          </a:p>
          <a:p>
            <a:r>
              <a:rPr lang="en-US" dirty="0" smtClean="0"/>
              <a:t>Every </a:t>
            </a:r>
            <a:r>
              <a:rPr lang="en-US" dirty="0" smtClean="0"/>
              <a:t>public authority shall maintain all its records duly catalyzed and </a:t>
            </a:r>
            <a:r>
              <a:rPr lang="en-US" dirty="0" smtClean="0"/>
              <a:t>indexed </a:t>
            </a:r>
            <a:r>
              <a:rPr lang="en-US" dirty="0" smtClean="0"/>
              <a:t>which helps in </a:t>
            </a:r>
            <a:r>
              <a:rPr lang="en-US" dirty="0" smtClean="0"/>
              <a:t>the </a:t>
            </a:r>
            <a:r>
              <a:rPr lang="en-US" dirty="0" smtClean="0"/>
              <a:t>right to information and ensure that all the records that are appropriate to be computerized are within a reasonable time and subject to availability of resources </a:t>
            </a:r>
            <a:r>
              <a:rPr lang="en-US" dirty="0" smtClean="0"/>
              <a:t>, computerized </a:t>
            </a:r>
            <a:r>
              <a:rPr lang="en-US" dirty="0" smtClean="0"/>
              <a:t>and connected through a network all over the country or different </a:t>
            </a:r>
            <a:r>
              <a:rPr lang="en-US" dirty="0" smtClean="0"/>
              <a:t>systems, </a:t>
            </a:r>
            <a:r>
              <a:rPr lang="en-US" dirty="0" smtClean="0"/>
              <a:t>so that the access to such records is facilitated</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Obligations of public authorities</a:t>
            </a:r>
            <a:endParaRPr lang="en-US" dirty="0"/>
          </a:p>
        </p:txBody>
      </p:sp>
      <p:sp>
        <p:nvSpPr>
          <p:cNvPr id="3" name="Content Placeholder 2"/>
          <p:cNvSpPr>
            <a:spLocks noGrp="1"/>
          </p:cNvSpPr>
          <p:nvPr>
            <p:ph idx="1"/>
          </p:nvPr>
        </p:nvSpPr>
        <p:spPr/>
        <p:txBody>
          <a:bodyPr>
            <a:normAutofit lnSpcReduction="10000"/>
          </a:bodyPr>
          <a:lstStyle/>
          <a:p>
            <a:r>
              <a:rPr lang="en-US" dirty="0" smtClean="0"/>
              <a:t>Public information officers are officers designated by the public authorities in all administrative units or officer under it to provide information to citizens that request for information under the act </a:t>
            </a:r>
          </a:p>
          <a:p>
            <a:r>
              <a:rPr lang="en-US" dirty="0" smtClean="0"/>
              <a:t>Any </a:t>
            </a:r>
            <a:r>
              <a:rPr lang="en-US" dirty="0" smtClean="0"/>
              <a:t>officer </a:t>
            </a:r>
            <a:r>
              <a:rPr lang="en-US" dirty="0" smtClean="0"/>
              <a:t>whose help </a:t>
            </a:r>
            <a:r>
              <a:rPr lang="en-US" dirty="0" smtClean="0"/>
              <a:t>has been sought by the </a:t>
            </a:r>
            <a:r>
              <a:rPr lang="en-US" dirty="0" smtClean="0"/>
              <a:t>PIO </a:t>
            </a:r>
            <a:r>
              <a:rPr lang="en-US" dirty="0" smtClean="0"/>
              <a:t>for the proper discharge of his or her </a:t>
            </a:r>
            <a:r>
              <a:rPr lang="en-US" dirty="0" smtClean="0"/>
              <a:t>duties, </a:t>
            </a:r>
            <a:r>
              <a:rPr lang="en-US" dirty="0" smtClean="0"/>
              <a:t>shall give all </a:t>
            </a:r>
            <a:r>
              <a:rPr lang="en-US" dirty="0" smtClean="0"/>
              <a:t>help, whenever </a:t>
            </a:r>
            <a:r>
              <a:rPr lang="en-US" dirty="0" smtClean="0"/>
              <a:t>demanded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obtaining information</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PIO shall </a:t>
            </a:r>
            <a:r>
              <a:rPr lang="en-US" dirty="0" smtClean="0"/>
              <a:t>deal with </a:t>
            </a:r>
            <a:r>
              <a:rPr lang="en-US" dirty="0" smtClean="0"/>
              <a:t>requests from </a:t>
            </a:r>
            <a:r>
              <a:rPr lang="en-US" dirty="0" smtClean="0"/>
              <a:t>person seeking information and where the request cannot be made in </a:t>
            </a:r>
            <a:r>
              <a:rPr lang="en-US" dirty="0" smtClean="0"/>
              <a:t>writing, </a:t>
            </a:r>
            <a:r>
              <a:rPr lang="en-US" dirty="0" smtClean="0"/>
              <a:t>to render reasonable assistance to the person to reduce the same in writing</a:t>
            </a:r>
          </a:p>
          <a:p>
            <a:r>
              <a:rPr lang="en-US" dirty="0" smtClean="0"/>
              <a:t>if the information requested for is held by or its subject matter is closely connected with the function of another public </a:t>
            </a:r>
            <a:r>
              <a:rPr lang="en-US" dirty="0" smtClean="0"/>
              <a:t>authority, </a:t>
            </a:r>
            <a:r>
              <a:rPr lang="en-US" dirty="0" smtClean="0"/>
              <a:t>the </a:t>
            </a:r>
            <a:r>
              <a:rPr lang="en-US" dirty="0" smtClean="0"/>
              <a:t>PIO </a:t>
            </a:r>
            <a:r>
              <a:rPr lang="en-US" dirty="0" smtClean="0"/>
              <a:t>shall transfer within 5 </a:t>
            </a:r>
            <a:r>
              <a:rPr lang="en-US" dirty="0" smtClean="0"/>
              <a:t>days, </a:t>
            </a:r>
            <a:r>
              <a:rPr lang="en-US" dirty="0" smtClean="0"/>
              <a:t>the request to that other public authority and inform the applicant immediately</a:t>
            </a:r>
          </a:p>
          <a:p>
            <a:r>
              <a:rPr lang="en-US" dirty="0" smtClean="0"/>
              <a:t>P</a:t>
            </a:r>
            <a:r>
              <a:rPr lang="en-US" dirty="0" smtClean="0"/>
              <a:t>IO may </a:t>
            </a:r>
            <a:r>
              <a:rPr lang="en-US" dirty="0" smtClean="0"/>
              <a:t>seek the help of any other </a:t>
            </a:r>
            <a:r>
              <a:rPr lang="en-US" dirty="0" smtClean="0"/>
              <a:t>officer, </a:t>
            </a:r>
            <a:r>
              <a:rPr lang="en-US" dirty="0" smtClean="0"/>
              <a:t>for the proper discharge of his or her duties</a:t>
            </a:r>
          </a:p>
          <a:p>
            <a:r>
              <a:rPr lang="en-US" dirty="0" smtClean="0"/>
              <a:t>PIO, </a:t>
            </a:r>
            <a:r>
              <a:rPr lang="en-US" dirty="0" smtClean="0"/>
              <a:t>on receipt of a request </a:t>
            </a:r>
            <a:r>
              <a:rPr lang="en-US" dirty="0" smtClean="0"/>
              <a:t>, shall </a:t>
            </a:r>
            <a:r>
              <a:rPr lang="en-US" dirty="0" smtClean="0"/>
              <a:t>as early as </a:t>
            </a:r>
            <a:r>
              <a:rPr lang="en-US" dirty="0" smtClean="0"/>
              <a:t>possible, </a:t>
            </a:r>
            <a:r>
              <a:rPr lang="en-US" dirty="0" smtClean="0"/>
              <a:t>and in any case within 30 days of the receipt of the </a:t>
            </a:r>
            <a:r>
              <a:rPr lang="en-US" dirty="0" smtClean="0"/>
              <a:t>request, </a:t>
            </a:r>
            <a:r>
              <a:rPr lang="en-US" dirty="0" smtClean="0"/>
              <a:t>either provide the information on payment of such fees as may be prescribed or reject the request for any of the reason specified in 8.8 or 8.9 of the act</a:t>
            </a:r>
          </a:p>
          <a:p>
            <a:r>
              <a:rPr lang="en-US" dirty="0" smtClean="0"/>
              <a:t>If </a:t>
            </a:r>
            <a:r>
              <a:rPr lang="en-US" dirty="0" smtClean="0"/>
              <a:t>the information requested for his concerning the life o</a:t>
            </a:r>
            <a:r>
              <a:rPr lang="en-US" dirty="0" smtClean="0"/>
              <a:t>r </a:t>
            </a:r>
            <a:r>
              <a:rPr lang="en-US" dirty="0" smtClean="0"/>
              <a:t>liberty of a </a:t>
            </a:r>
            <a:r>
              <a:rPr lang="en-US" dirty="0" smtClean="0"/>
              <a:t>person, </a:t>
            </a:r>
            <a:r>
              <a:rPr lang="en-US" dirty="0" smtClean="0"/>
              <a:t>then it should be provided within 48 hours of the receipt of the request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of fees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a:t>
            </a:r>
            <a:r>
              <a:rPr lang="en-US" dirty="0" smtClean="0"/>
              <a:t>per the </a:t>
            </a:r>
            <a:r>
              <a:rPr lang="en-US" dirty="0" smtClean="0"/>
              <a:t>Right </a:t>
            </a:r>
            <a:r>
              <a:rPr lang="en-US" dirty="0" smtClean="0"/>
              <a:t>to </a:t>
            </a:r>
            <a:r>
              <a:rPr lang="en-US" dirty="0" smtClean="0"/>
              <a:t>Information Rules 2005, </a:t>
            </a:r>
            <a:r>
              <a:rPr lang="en-US" dirty="0" smtClean="0"/>
              <a:t>the application shall be accompanied by a fee of rupees </a:t>
            </a:r>
            <a:r>
              <a:rPr lang="en-US" dirty="0" smtClean="0"/>
              <a:t>10</a:t>
            </a:r>
          </a:p>
          <a:p>
            <a:r>
              <a:rPr lang="en-US" dirty="0" smtClean="0"/>
              <a:t>I</a:t>
            </a:r>
            <a:r>
              <a:rPr lang="en-US" dirty="0" smtClean="0"/>
              <a:t>t </a:t>
            </a:r>
            <a:r>
              <a:rPr lang="en-US" dirty="0" smtClean="0"/>
              <a:t>may be paid in cash against </a:t>
            </a:r>
            <a:r>
              <a:rPr lang="en-US" dirty="0" smtClean="0"/>
              <a:t>proper receipt, </a:t>
            </a:r>
            <a:r>
              <a:rPr lang="en-US" dirty="0" smtClean="0"/>
              <a:t>or by demand </a:t>
            </a:r>
            <a:r>
              <a:rPr lang="en-US" dirty="0" smtClean="0"/>
              <a:t>draft </a:t>
            </a:r>
            <a:r>
              <a:rPr lang="en-US" dirty="0" smtClean="0"/>
              <a:t>or a </a:t>
            </a:r>
            <a:r>
              <a:rPr lang="en-US" dirty="0" smtClean="0"/>
              <a:t>banker’s </a:t>
            </a:r>
            <a:r>
              <a:rPr lang="en-US" dirty="0" err="1" smtClean="0"/>
              <a:t>cheque</a:t>
            </a:r>
            <a:r>
              <a:rPr lang="en-US" dirty="0" smtClean="0"/>
              <a:t> or by Indian postal order</a:t>
            </a:r>
          </a:p>
          <a:p>
            <a:r>
              <a:rPr lang="en-US" dirty="0" smtClean="0"/>
              <a:t>The instrument is payable to the accounts officer of the public authority</a:t>
            </a:r>
          </a:p>
          <a:p>
            <a:pPr>
              <a:buNone/>
            </a:pPr>
            <a:r>
              <a:rPr lang="en-US" dirty="0" smtClean="0"/>
              <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descr="Thank You Card Maker | Design Thank You Cards"/>
          <p:cNvPicPr>
            <a:picLocks noChangeAspect="1" noChangeArrowheads="1"/>
          </p:cNvPicPr>
          <p:nvPr/>
        </p:nvPicPr>
        <p:blipFill>
          <a:blip r:embed="rId2"/>
          <a:srcRect/>
          <a:stretch>
            <a:fillRect/>
          </a:stretch>
        </p:blipFill>
        <p:spPr bwMode="auto">
          <a:xfrm>
            <a:off x="-381000" y="0"/>
            <a:ext cx="97536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a:t>
            </a:r>
            <a:endParaRPr lang="en-US" dirty="0"/>
          </a:p>
        </p:txBody>
      </p:sp>
      <p:sp>
        <p:nvSpPr>
          <p:cNvPr id="3" name="Content Placeholder 2"/>
          <p:cNvSpPr>
            <a:spLocks noGrp="1"/>
          </p:cNvSpPr>
          <p:nvPr>
            <p:ph idx="1"/>
          </p:nvPr>
        </p:nvSpPr>
        <p:spPr/>
        <p:txBody>
          <a:bodyPr/>
          <a:lstStyle/>
          <a:p>
            <a:pPr>
              <a:buNone/>
            </a:pPr>
            <a:r>
              <a:rPr lang="en-US" dirty="0"/>
              <a:t>T</a:t>
            </a:r>
            <a:r>
              <a:rPr lang="en-US" dirty="0" smtClean="0"/>
              <a:t>he </a:t>
            </a:r>
            <a:r>
              <a:rPr lang="en-US" dirty="0"/>
              <a:t>act of communicating false statements </a:t>
            </a:r>
            <a:endParaRPr lang="en-US" dirty="0" smtClean="0"/>
          </a:p>
          <a:p>
            <a:pPr>
              <a:buNone/>
            </a:pPr>
            <a:r>
              <a:rPr lang="en-US" dirty="0" smtClean="0"/>
              <a:t>about </a:t>
            </a:r>
            <a:r>
              <a:rPr lang="en-US" dirty="0"/>
              <a:t>a </a:t>
            </a:r>
            <a:r>
              <a:rPr lang="en-US" dirty="0" smtClean="0"/>
              <a:t>person, business, product, religion or </a:t>
            </a:r>
          </a:p>
          <a:p>
            <a:pPr>
              <a:buNone/>
            </a:pPr>
            <a:r>
              <a:rPr lang="en-US" dirty="0" smtClean="0"/>
              <a:t>nation </a:t>
            </a:r>
            <a:r>
              <a:rPr lang="en-US" dirty="0"/>
              <a:t>that injure the reputation of </a:t>
            </a:r>
            <a:r>
              <a:rPr lang="en-US" dirty="0" smtClean="0"/>
              <a:t>the defamed </a:t>
            </a:r>
          </a:p>
          <a:p>
            <a:pPr>
              <a:buNone/>
            </a:pPr>
            <a:r>
              <a:rPr lang="en-US" dirty="0" smtClean="0"/>
              <a:t>party.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en-US" dirty="0" smtClean="0"/>
              <a:t>Libel</a:t>
            </a:r>
          </a:p>
          <a:p>
            <a:r>
              <a:rPr lang="en-US" dirty="0" smtClean="0"/>
              <a:t>Slander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2008: Anil </a:t>
            </a:r>
            <a:r>
              <a:rPr lang="en-US" b="1" dirty="0" err="1"/>
              <a:t>Ambani</a:t>
            </a:r>
            <a:r>
              <a:rPr lang="en-US" b="1" dirty="0"/>
              <a:t> </a:t>
            </a:r>
            <a:r>
              <a:rPr lang="en-US" b="1" dirty="0" err="1"/>
              <a:t>vs</a:t>
            </a:r>
            <a:r>
              <a:rPr lang="en-US" b="1" dirty="0"/>
              <a:t> </a:t>
            </a:r>
            <a:r>
              <a:rPr lang="en-US" b="1" dirty="0" err="1"/>
              <a:t>Mukesh</a:t>
            </a:r>
            <a:r>
              <a:rPr lang="en-US" b="1" dirty="0"/>
              <a:t> </a:t>
            </a:r>
            <a:r>
              <a:rPr lang="en-US" b="1" dirty="0" err="1"/>
              <a:t>Ambani</a:t>
            </a:r>
            <a:r>
              <a:rPr lang="en-US" dirty="0" smtClean="0"/>
              <a:t/>
            </a:r>
            <a:br>
              <a:rPr lang="en-US" dirty="0" smtClean="0"/>
            </a:br>
            <a:r>
              <a:rPr lang="en-US" dirty="0" smtClean="0"/>
              <a:t/>
            </a:r>
            <a:br>
              <a:rPr lang="en-US" dirty="0" smtClean="0"/>
            </a:br>
            <a:r>
              <a:rPr lang="en-US" dirty="0"/>
              <a:t>Anil </a:t>
            </a:r>
            <a:r>
              <a:rPr lang="en-US" dirty="0" err="1"/>
              <a:t>Ambani</a:t>
            </a:r>
            <a:r>
              <a:rPr lang="en-US" dirty="0"/>
              <a:t> sued brother </a:t>
            </a:r>
            <a:r>
              <a:rPr lang="en-US" dirty="0" err="1"/>
              <a:t>Mukesh</a:t>
            </a:r>
            <a:r>
              <a:rPr lang="en-US" dirty="0"/>
              <a:t> for damages of Rs 10,000 </a:t>
            </a:r>
            <a:r>
              <a:rPr lang="en-US" dirty="0" err="1"/>
              <a:t>crore</a:t>
            </a:r>
            <a:r>
              <a:rPr lang="en-US" dirty="0"/>
              <a:t> for certain libelous statements by the latter in an interview to </a:t>
            </a:r>
            <a:r>
              <a:rPr lang="en-US" i="1" dirty="0"/>
              <a:t>New York Times</a:t>
            </a:r>
            <a:r>
              <a:rPr lang="en-US" dirty="0"/>
              <a:t>. The American publication and some Indian papers which reproduced this were also made respondents. Case was withdrawn after the truce between brothers a few years later.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a:t>2010: Chris Cairns </a:t>
            </a:r>
            <a:r>
              <a:rPr lang="en-US" b="1" dirty="0" err="1"/>
              <a:t>vs</a:t>
            </a:r>
            <a:r>
              <a:rPr lang="en-US" b="1" dirty="0"/>
              <a:t> </a:t>
            </a:r>
            <a:r>
              <a:rPr lang="en-US" b="1" dirty="0" err="1"/>
              <a:t>Lalit</a:t>
            </a:r>
            <a:r>
              <a:rPr lang="en-US" b="1" dirty="0"/>
              <a:t> </a:t>
            </a:r>
            <a:r>
              <a:rPr lang="en-US" b="1" dirty="0" err="1"/>
              <a:t>Modi</a:t>
            </a:r>
            <a:r>
              <a:rPr lang="en-US" dirty="0" smtClean="0"/>
              <a:t/>
            </a:r>
            <a:br>
              <a:rPr lang="en-US" dirty="0" smtClean="0"/>
            </a:br>
            <a:r>
              <a:rPr lang="en-US" dirty="0" smtClean="0"/>
              <a:t/>
            </a:r>
            <a:br>
              <a:rPr lang="en-US" dirty="0" smtClean="0"/>
            </a:br>
            <a:r>
              <a:rPr lang="en-US" dirty="0"/>
              <a:t>New Zealand cricketer Chris Cairns sued the then IPL chairperson </a:t>
            </a:r>
            <a:r>
              <a:rPr lang="en-US" dirty="0" err="1"/>
              <a:t>Lalit</a:t>
            </a:r>
            <a:r>
              <a:rPr lang="en-US" dirty="0"/>
              <a:t> </a:t>
            </a:r>
            <a:r>
              <a:rPr lang="en-US" dirty="0" err="1"/>
              <a:t>Modi</a:t>
            </a:r>
            <a:r>
              <a:rPr lang="en-US" dirty="0"/>
              <a:t>, in the UK's first Twitter libel case over a defamatory tweet sent in January 2010, in which </a:t>
            </a:r>
            <a:r>
              <a:rPr lang="en-US" dirty="0" err="1"/>
              <a:t>Modi</a:t>
            </a:r>
            <a:r>
              <a:rPr lang="en-US" dirty="0"/>
              <a:t> referred to Cairns' alleged involvement in match-fixing as the reason for barring him from the IPL auction. "The allegation made by </a:t>
            </a:r>
            <a:r>
              <a:rPr lang="en-US" dirty="0" err="1"/>
              <a:t>Lalit</a:t>
            </a:r>
            <a:r>
              <a:rPr lang="en-US" dirty="0"/>
              <a:t> </a:t>
            </a:r>
            <a:r>
              <a:rPr lang="en-US" dirty="0" err="1"/>
              <a:t>Modi</a:t>
            </a:r>
            <a:r>
              <a:rPr lang="en-US" dirty="0"/>
              <a:t> that I have been involved in match fixing is scandalous and wholly untrue. For him to circulate such a falsehood around the world is outrageous," Cairns said in a statement. In 2012, a UK court awarded damages of 90,000 pounds and costs of 1.5 million pounds. </a:t>
            </a:r>
            <a:r>
              <a:rPr lang="en-US" dirty="0" err="1"/>
              <a:t>Modi</a:t>
            </a:r>
            <a:r>
              <a:rPr lang="en-US" dirty="0"/>
              <a:t> had said he would appeal.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tting Justice When Your Privacy is Invaded | J&amp;Y Law Firm"/>
          <p:cNvPicPr>
            <a:picLocks noChangeAspect="1" noChangeArrowheads="1"/>
          </p:cNvPicPr>
          <p:nvPr/>
        </p:nvPicPr>
        <p:blipFill>
          <a:blip r:embed="rId2"/>
          <a:srcRect/>
          <a:stretch>
            <a:fillRect/>
          </a:stretch>
        </p:blipFill>
        <p:spPr bwMode="auto">
          <a:xfrm>
            <a:off x="-1" y="304800"/>
            <a:ext cx="9126175" cy="609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a:t>
            </a:r>
            <a:endParaRPr lang="en-US" dirty="0"/>
          </a:p>
        </p:txBody>
      </p:sp>
      <p:sp>
        <p:nvSpPr>
          <p:cNvPr id="3" name="Content Placeholder 2"/>
          <p:cNvSpPr>
            <a:spLocks noGrp="1"/>
          </p:cNvSpPr>
          <p:nvPr>
            <p:ph idx="1"/>
          </p:nvPr>
        </p:nvSpPr>
        <p:spPr>
          <a:xfrm>
            <a:off x="457200" y="1600200"/>
            <a:ext cx="8686800" cy="4525963"/>
          </a:xfrm>
        </p:spPr>
        <p:txBody>
          <a:bodyPr/>
          <a:lstStyle/>
          <a:p>
            <a:pPr algn="just">
              <a:buNone/>
            </a:pPr>
            <a:r>
              <a:rPr lang="en-US" b="1" dirty="0" smtClean="0"/>
              <a:t>Invasion of privacy</a:t>
            </a:r>
            <a:r>
              <a:rPr lang="en-US" dirty="0" smtClean="0"/>
              <a:t> is a legal concept dealing </a:t>
            </a:r>
          </a:p>
          <a:p>
            <a:pPr algn="just">
              <a:buNone/>
            </a:pPr>
            <a:r>
              <a:rPr lang="en-US" dirty="0" smtClean="0"/>
              <a:t>with intrusion into an individual's private life. It </a:t>
            </a:r>
          </a:p>
          <a:p>
            <a:pPr algn="just">
              <a:buNone/>
            </a:pPr>
            <a:r>
              <a:rPr lang="en-US" dirty="0" smtClean="0"/>
              <a:t>is a tort that allows the person </a:t>
            </a:r>
          </a:p>
          <a:p>
            <a:pPr algn="just">
              <a:buNone/>
            </a:pPr>
            <a:r>
              <a:rPr lang="en-US" dirty="0" smtClean="0"/>
              <a:t>whose </a:t>
            </a:r>
            <a:r>
              <a:rPr lang="en-US" b="1" dirty="0" smtClean="0"/>
              <a:t>privacy</a:t>
            </a:r>
            <a:r>
              <a:rPr lang="en-US" dirty="0" smtClean="0"/>
              <a:t> was </a:t>
            </a:r>
            <a:r>
              <a:rPr lang="en-US" b="1" dirty="0" smtClean="0"/>
              <a:t>invaded</a:t>
            </a:r>
            <a:r>
              <a:rPr lang="en-US" dirty="0" smtClean="0"/>
              <a:t> to file a lawsuit </a:t>
            </a:r>
          </a:p>
          <a:p>
            <a:pPr algn="just">
              <a:buNone/>
            </a:pPr>
            <a:r>
              <a:rPr lang="en-US" dirty="0" smtClean="0"/>
              <a:t>against the person intruding upon his or </a:t>
            </a:r>
          </a:p>
          <a:p>
            <a:pPr algn="just">
              <a:buNone/>
            </a:pPr>
            <a:r>
              <a:rPr lang="en-US" dirty="0" smtClean="0"/>
              <a:t>her </a:t>
            </a:r>
            <a:r>
              <a:rPr lang="en-US" b="1" dirty="0" smtClean="0"/>
              <a:t>privacy</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en-US" dirty="0" smtClean="0"/>
              <a:t>Intrusion of Solitude</a:t>
            </a:r>
          </a:p>
          <a:p>
            <a:r>
              <a:rPr lang="en-US" dirty="0" smtClean="0"/>
              <a:t>Appropriation of name or likeness</a:t>
            </a:r>
          </a:p>
          <a:p>
            <a:r>
              <a:rPr lang="en-US" dirty="0" smtClean="0"/>
              <a:t>Public disclosure for private facts</a:t>
            </a:r>
          </a:p>
          <a:p>
            <a:r>
              <a:rPr lang="en-US" dirty="0" smtClean="0"/>
              <a:t>False light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1240</Words>
  <Application>Microsoft Office PowerPoint</Application>
  <PresentationFormat>On-screen Show (4:3)</PresentationFormat>
  <Paragraphs>93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MASS MEDIA LAWS</vt:lpstr>
      <vt:lpstr>Slide 2</vt:lpstr>
      <vt:lpstr>MEANING</vt:lpstr>
      <vt:lpstr>TYPES</vt:lpstr>
      <vt:lpstr>Slide 5</vt:lpstr>
      <vt:lpstr>Slide 6</vt:lpstr>
      <vt:lpstr>Slide 7</vt:lpstr>
      <vt:lpstr>MEANING</vt:lpstr>
      <vt:lpstr>TYPES</vt:lpstr>
      <vt:lpstr>COPYRIGHT ACT</vt:lpstr>
      <vt:lpstr>Slide 11</vt:lpstr>
      <vt:lpstr>Definition of copyright</vt:lpstr>
      <vt:lpstr>Slide 13</vt:lpstr>
      <vt:lpstr>Ownership of copyright under the copyright act 1957</vt:lpstr>
      <vt:lpstr>Exceptions to copyright infringement in India</vt:lpstr>
      <vt:lpstr>Slide 16</vt:lpstr>
      <vt:lpstr>DIGITAL PIRACY</vt:lpstr>
      <vt:lpstr>Amendment of 2012</vt:lpstr>
      <vt:lpstr>Section 65A</vt:lpstr>
      <vt:lpstr>Section 65B</vt:lpstr>
      <vt:lpstr>John Doe Orders</vt:lpstr>
      <vt:lpstr>Slide 22</vt:lpstr>
      <vt:lpstr>Slide 23</vt:lpstr>
      <vt:lpstr>Obligations of public authorities</vt:lpstr>
      <vt:lpstr>Procedure for obtaining information</vt:lpstr>
      <vt:lpstr>Payment of fees</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MEDIA LAWS</dc:title>
  <dc:creator>User</dc:creator>
  <cp:lastModifiedBy>User</cp:lastModifiedBy>
  <cp:revision>15</cp:revision>
  <dcterms:created xsi:type="dcterms:W3CDTF">2020-08-20T05:46:20Z</dcterms:created>
  <dcterms:modified xsi:type="dcterms:W3CDTF">2020-08-27T15:02:12Z</dcterms:modified>
</cp:coreProperties>
</file>